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66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3EC"/>
          </a:solidFill>
        </a:fill>
      </a:tcStyle>
    </a:wholeTbl>
    <a:band2H>
      <a:tcTxStyle/>
      <a:tcStyle>
        <a:tcBdr/>
        <a:fill>
          <a:solidFill>
            <a:srgbClr val="F1F2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21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22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Afbeelding 20" descr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930" y="6793"/>
            <a:ext cx="12192001" cy="684450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hthoek 21"/>
          <p:cNvSpPr/>
          <p:nvPr/>
        </p:nvSpPr>
        <p:spPr>
          <a:xfrm>
            <a:off x="8153400" y="6095305"/>
            <a:ext cx="1761309" cy="7714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77982" y="3319895"/>
            <a:ext cx="6151421" cy="239851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400"/>
            </a:lvl1pPr>
            <a:lvl2pPr marL="0" indent="457200" algn="r">
              <a:buSzTx/>
              <a:buFontTx/>
              <a:buNone/>
              <a:defRPr sz="2400"/>
            </a:lvl2pPr>
            <a:lvl3pPr marL="0" indent="914400" algn="r">
              <a:buSzTx/>
              <a:buFontTx/>
              <a:buNone/>
              <a:defRPr sz="2400"/>
            </a:lvl3pPr>
            <a:lvl4pPr marL="0" indent="1371600" algn="r">
              <a:buSzTx/>
              <a:buFontTx/>
              <a:buNone/>
              <a:defRPr sz="2400"/>
            </a:lvl4pPr>
            <a:lvl5pPr marL="0" indent="1828800" algn="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6" name="Afbeelding 18" descr="Afbeelding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401" y="228196"/>
            <a:ext cx="2399059" cy="85245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hthoek 22"/>
          <p:cNvSpPr/>
          <p:nvPr/>
        </p:nvSpPr>
        <p:spPr>
          <a:xfrm>
            <a:off x="8280400" y="6629803"/>
            <a:ext cx="1083056" cy="2091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ext názvu"/>
          <p:cNvSpPr txBox="1">
            <a:spLocks noGrp="1"/>
          </p:cNvSpPr>
          <p:nvPr>
            <p:ph type="title"/>
          </p:nvPr>
        </p:nvSpPr>
        <p:spPr>
          <a:xfrm>
            <a:off x="493567" y="618025"/>
            <a:ext cx="6099466" cy="270187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9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3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62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163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 názvu"/>
          <p:cNvSpPr txBox="1">
            <a:spLocks noGrp="1"/>
          </p:cNvSpPr>
          <p:nvPr>
            <p:ph type="title"/>
          </p:nvPr>
        </p:nvSpPr>
        <p:spPr>
          <a:xfrm>
            <a:off x="831850" y="136526"/>
            <a:ext cx="10515600" cy="167380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65" name="Text úrovně 1…"/>
          <p:cNvSpPr txBox="1">
            <a:spLocks noGrp="1"/>
          </p:cNvSpPr>
          <p:nvPr>
            <p:ph type="body" idx="1"/>
          </p:nvPr>
        </p:nvSpPr>
        <p:spPr>
          <a:xfrm>
            <a:off x="831850" y="2013527"/>
            <a:ext cx="10515600" cy="407612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7914345" y="6424657"/>
            <a:ext cx="232878" cy="2285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41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42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934700" cy="36594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058435" y="6414712"/>
            <a:ext cx="232878" cy="2285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56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57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71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72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Tekststijl van het model bewerken
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5" name="Tijdelijke aanduiding vo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 defTabSz="886968">
              <a:spcBef>
                <a:spcPts val="900"/>
              </a:spcBef>
              <a:buSzTx/>
              <a:buFontTx/>
              <a:buNone/>
              <a:defRPr sz="2328" b="1"/>
            </a:lvl1pPr>
          </a:lstStyle>
          <a:p>
            <a:r>
              <a:t>Tekststijl van het model bewerken
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95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96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08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109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11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24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125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127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Afbeelding 20" descr="Afbeelding 20"/>
          <p:cNvPicPr>
            <a:picLocks noChangeAspect="1"/>
          </p:cNvPicPr>
          <p:nvPr/>
        </p:nvPicPr>
        <p:blipFill>
          <a:blip r:embed="rId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fbeelding 15" descr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40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141" name="Grafik 8" descr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hthoek 6"/>
          <p:cNvSpPr/>
          <p:nvPr/>
        </p:nvSpPr>
        <p:spPr>
          <a:xfrm>
            <a:off x="7878953" y="6011831"/>
            <a:ext cx="2561168" cy="8503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Afbeelding 20" descr="Afbeelding 20"/>
          <p:cNvPicPr>
            <a:picLocks noChangeAspect="1"/>
          </p:cNvPicPr>
          <p:nvPr/>
        </p:nvPicPr>
        <p:blipFill>
          <a:blip r:embed="rId6"/>
          <a:srcRect r="12385"/>
          <a:stretch>
            <a:fillRect/>
          </a:stretch>
        </p:blipFill>
        <p:spPr>
          <a:xfrm>
            <a:off x="1682930" y="-4083"/>
            <a:ext cx="10509071" cy="6849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Afbeelding 18" descr="Afbeelding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401" y="228196"/>
            <a:ext cx="2399059" cy="85245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hteck 10"/>
          <p:cNvSpPr/>
          <p:nvPr/>
        </p:nvSpPr>
        <p:spPr>
          <a:xfrm rot="21444423" flipH="1">
            <a:off x="12021915" y="-123185"/>
            <a:ext cx="425022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146" name="Afbeelding 7" descr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401" y="228196"/>
            <a:ext cx="2399059" cy="85245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hteck 10"/>
          <p:cNvSpPr/>
          <p:nvPr/>
        </p:nvSpPr>
        <p:spPr>
          <a:xfrm rot="21444423">
            <a:off x="12301477" y="-127581"/>
            <a:ext cx="91819" cy="6991237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48" name="Title"/>
          <p:cNvSpPr txBox="1">
            <a:spLocks noGrp="1"/>
          </p:cNvSpPr>
          <p:nvPr>
            <p:ph type="title" hasCustomPrompt="1"/>
          </p:nvPr>
        </p:nvSpPr>
        <p:spPr>
          <a:xfrm>
            <a:off x="493567" y="618025"/>
            <a:ext cx="6099466" cy="2701870"/>
          </a:xfrm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sp>
        <p:nvSpPr>
          <p:cNvPr id="149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7982" y="3319895"/>
            <a:ext cx="6115050" cy="50602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400"/>
            </a:lvl1pPr>
            <a:lvl2pPr marL="0" indent="457200" algn="r">
              <a:buSzTx/>
              <a:buFontTx/>
              <a:buNone/>
              <a:defRPr sz="2400"/>
            </a:lvl2pPr>
            <a:lvl3pPr marL="0" indent="914400" algn="r">
              <a:buSzTx/>
              <a:buFontTx/>
              <a:buNone/>
              <a:defRPr sz="2400"/>
            </a:lvl3pPr>
            <a:lvl4pPr marL="0" indent="1371600" algn="r">
              <a:buSzTx/>
              <a:buFontTx/>
              <a:buNone/>
              <a:defRPr sz="2400"/>
            </a:lvl4pPr>
            <a:lvl5pPr marL="0" indent="1828800" algn="r">
              <a:buSzTx/>
              <a:buFontTx/>
              <a:buNone/>
              <a:defRPr sz="2400"/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Tijdelijke aanduiding voor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2765946" y="3951004"/>
            <a:ext cx="3826943" cy="409576"/>
          </a:xfrm>
          <a:prstGeom prst="rect">
            <a:avLst/>
          </a:prstGeom>
        </p:spPr>
        <p:txBody>
          <a:bodyPr/>
          <a:lstStyle/>
          <a:p>
            <a:pPr marL="0" lvl="4" indent="1828800" algn="r">
              <a:spcBef>
                <a:spcPts val="500"/>
              </a:spcBef>
              <a:buSzTx/>
              <a:buFontTx/>
              <a:buNone/>
              <a:defRPr sz="1600" i="1"/>
            </a:pPr>
            <a:r>
              <a:t>Name</a:t>
            </a:r>
          </a:p>
        </p:txBody>
      </p:sp>
      <p:sp>
        <p:nvSpPr>
          <p:cNvPr id="15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0" descr="Afbeelding 20"/>
          <p:cNvPicPr>
            <a:picLocks noChangeAspect="1"/>
          </p:cNvPicPr>
          <p:nvPr/>
        </p:nvPicPr>
        <p:blipFill>
          <a:blip r:embed="rId12"/>
          <a:srcRect r="698"/>
          <a:stretch>
            <a:fillRect/>
          </a:stretch>
        </p:blipFill>
        <p:spPr>
          <a:xfrm>
            <a:off x="-1" y="0"/>
            <a:ext cx="12204702" cy="6874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15" descr="Afbeelding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2778" y="6102355"/>
            <a:ext cx="10160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16" descr="Afbeelding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1240" y="5574188"/>
            <a:ext cx="1239715" cy="4407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hteck 7"/>
          <p:cNvSpPr/>
          <p:nvPr/>
        </p:nvSpPr>
        <p:spPr>
          <a:xfrm rot="155577">
            <a:off x="101996" y="-147786"/>
            <a:ext cx="264921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" name="Rechteck 10"/>
          <p:cNvSpPr/>
          <p:nvPr/>
        </p:nvSpPr>
        <p:spPr>
          <a:xfrm rot="21444423" flipH="1">
            <a:off x="12077392" y="-119566"/>
            <a:ext cx="264920" cy="7097133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7" name="Grafik 8" descr="Grafik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868" y="6093445"/>
            <a:ext cx="1053531" cy="79885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9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118079" y="6378619"/>
            <a:ext cx="232877" cy="22851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atex2.eu/_static/data/v3.4/umlmodel/html/index.htm" TargetMode="External"/><Relationship Id="rId2" Type="http://schemas.openxmlformats.org/officeDocument/2006/relationships/hyperlink" Target="https://docs.datex2.eu/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tool.datex2.eu/" TargetMode="External"/><Relationship Id="rId2" Type="http://schemas.openxmlformats.org/officeDocument/2006/relationships/hyperlink" Target="http://webtool.datex2.eu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an.vlcinsky@tamtamresearch.com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 noGrp="1"/>
          </p:cNvSpPr>
          <p:nvPr>
            <p:ph type="title"/>
          </p:nvPr>
        </p:nvSpPr>
        <p:spPr>
          <a:xfrm>
            <a:off x="493567" y="618025"/>
            <a:ext cx="6099466" cy="2701870"/>
          </a:xfrm>
          <a:prstGeom prst="rect">
            <a:avLst/>
          </a:prstGeom>
        </p:spPr>
        <p:txBody>
          <a:bodyPr/>
          <a:lstStyle/>
          <a:p>
            <a:r>
              <a:t>Workflow to develop DATEX II</a:t>
            </a:r>
          </a:p>
          <a:p>
            <a:r>
              <a:t>Data Exchange  System</a:t>
            </a:r>
          </a:p>
        </p:txBody>
      </p:sp>
      <p:sp>
        <p:nvSpPr>
          <p:cNvPr id="176" name="Ondertitel 2"/>
          <p:cNvSpPr txBox="1">
            <a:spLocks noGrp="1"/>
          </p:cNvSpPr>
          <p:nvPr>
            <p:ph type="body" sz="quarter" idx="1"/>
          </p:nvPr>
        </p:nvSpPr>
        <p:spPr>
          <a:xfrm>
            <a:off x="477982" y="3319895"/>
            <a:ext cx="6115051" cy="506028"/>
          </a:xfrm>
          <a:prstGeom prst="rect">
            <a:avLst/>
          </a:prstGeom>
        </p:spPr>
        <p:txBody>
          <a:bodyPr/>
          <a:lstStyle/>
          <a:p>
            <a:r>
              <a:t>Virtual DATEX II User Forum - Developer Session</a:t>
            </a:r>
          </a:p>
        </p:txBody>
      </p:sp>
      <p:sp>
        <p:nvSpPr>
          <p:cNvPr id="177" name="Tijdelijke aanduiding voor tekst 3"/>
          <p:cNvSpPr>
            <a:spLocks noGrp="1"/>
          </p:cNvSpPr>
          <p:nvPr>
            <p:ph type="body" idx="21"/>
          </p:nvPr>
        </p:nvSpPr>
        <p:spPr>
          <a:xfrm>
            <a:off x="2765946" y="4264161"/>
            <a:ext cx="3826943" cy="4095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r">
              <a:buSzTx/>
              <a:buFontTx/>
              <a:buNone/>
              <a:defRPr sz="1600" i="1"/>
            </a:lvl1pPr>
          </a:lstStyle>
          <a:p>
            <a:r>
              <a:t>Jan Vlčinský - TamTam Research s.r.o.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Time to get Practical</a:t>
            </a:r>
          </a:p>
        </p:txBody>
      </p:sp>
      <p:sp>
        <p:nvSpPr>
          <p:cNvPr id="197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50" y="2662009"/>
            <a:ext cx="10515600" cy="342764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 sz="4500" b="1"/>
            </a:pPr>
            <a:r>
              <a:t>1. Generate JSON Schema</a:t>
            </a:r>
          </a:p>
          <a:p>
            <a:pPr algn="ctr">
              <a:spcBef>
                <a:spcPts val="0"/>
              </a:spcBef>
              <a:defRPr sz="4500" b="1"/>
            </a:pPr>
            <a:r>
              <a:t>2. Code real systems</a:t>
            </a:r>
          </a:p>
          <a:p>
            <a:pPr algn="ctr">
              <a:spcBef>
                <a:spcPts val="0"/>
              </a:spcBef>
              <a:defRPr sz="4500" b="1"/>
            </a:pPr>
            <a:r>
              <a:t>in multiple</a:t>
            </a:r>
          </a:p>
          <a:p>
            <a:pPr algn="ctr">
              <a:spcBef>
                <a:spcPts val="0"/>
              </a:spcBef>
              <a:defRPr sz="4500" b="1"/>
            </a:pPr>
            <a:r>
              <a:t>programming languages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 noGrp="1"/>
          </p:cNvSpPr>
          <p:nvPr>
            <p:ph type="title"/>
          </p:nvPr>
        </p:nvSpPr>
        <p:spPr>
          <a:xfrm>
            <a:off x="493567" y="618025"/>
            <a:ext cx="6099466" cy="2701870"/>
          </a:xfrm>
          <a:prstGeom prst="rect">
            <a:avLst/>
          </a:prstGeom>
        </p:spPr>
        <p:txBody>
          <a:bodyPr/>
          <a:lstStyle/>
          <a:p>
            <a:r>
              <a:t>Create Class Model &amp;</a:t>
            </a:r>
          </a:p>
          <a:p>
            <a:r>
              <a:t>(JSON) Schema for</a:t>
            </a:r>
          </a:p>
          <a:p>
            <a:r>
              <a:t>DATEX II Content</a:t>
            </a:r>
          </a:p>
        </p:txBody>
      </p:sp>
      <p:sp>
        <p:nvSpPr>
          <p:cNvPr id="176" name="Ondertitel 2"/>
          <p:cNvSpPr txBox="1">
            <a:spLocks noGrp="1"/>
          </p:cNvSpPr>
          <p:nvPr>
            <p:ph type="body" sz="quarter" idx="1"/>
          </p:nvPr>
        </p:nvSpPr>
        <p:spPr>
          <a:xfrm>
            <a:off x="477982" y="3319895"/>
            <a:ext cx="6115051" cy="506028"/>
          </a:xfrm>
          <a:prstGeom prst="rect">
            <a:avLst/>
          </a:prstGeom>
        </p:spPr>
        <p:txBody>
          <a:bodyPr/>
          <a:lstStyle/>
          <a:p>
            <a:r>
              <a:t>Virtual DATEX II User Forum - Developer Session</a:t>
            </a:r>
          </a:p>
        </p:txBody>
      </p:sp>
      <p:sp>
        <p:nvSpPr>
          <p:cNvPr id="177" name="Tijdelijke aanduiding voor tekst 3"/>
          <p:cNvSpPr>
            <a:spLocks noGrp="1"/>
          </p:cNvSpPr>
          <p:nvPr>
            <p:ph type="body" idx="21"/>
          </p:nvPr>
        </p:nvSpPr>
        <p:spPr>
          <a:xfrm>
            <a:off x="2765946" y="4264161"/>
            <a:ext cx="3826943" cy="4095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r">
              <a:buSzTx/>
              <a:buFontTx/>
              <a:buNone/>
              <a:defRPr sz="1600" i="1"/>
            </a:lvl1pPr>
          </a:lstStyle>
          <a:p>
            <a:r>
              <a:t>Jan Vlčinský - TamTam Research s.r.o.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Plan</a:t>
            </a:r>
          </a:p>
        </p:txBody>
      </p:sp>
      <p:sp>
        <p:nvSpPr>
          <p:cNvPr id="180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Visit DATEX II Class Model Library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Slim down the Model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Generate (JSON) Schema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xfrm>
            <a:off x="838200" y="2347307"/>
            <a:ext cx="10515600" cy="1673803"/>
          </a:xfrm>
          <a:prstGeom prst="rect">
            <a:avLst/>
          </a:prstGeom>
        </p:spPr>
        <p:txBody>
          <a:bodyPr/>
          <a:lstStyle/>
          <a:p>
            <a:pPr defTabSz="585215">
              <a:defRPr sz="3839"/>
            </a:pPr>
            <a:r>
              <a:t>Entering a Shopping Mall:</a:t>
            </a:r>
          </a:p>
          <a:p>
            <a:pPr defTabSz="585215">
              <a:defRPr sz="3839"/>
            </a:pPr>
            <a:r>
              <a:t>Safer and Smarter</a:t>
            </a:r>
          </a:p>
          <a:p>
            <a:pPr defTabSz="585215">
              <a:defRPr sz="3839"/>
            </a:pPr>
            <a:r>
              <a:t>With a </a:t>
            </a:r>
            <a:r>
              <a:rPr u="sng"/>
              <a:t>Shopping List</a:t>
            </a:r>
            <a:r>
              <a:t> in Hand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vložený-film.png" descr="vložený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64" y="58178"/>
            <a:ext cx="7318076" cy="6482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DATEX II Class Model</a:t>
            </a:r>
          </a:p>
        </p:txBody>
      </p:sp>
      <p:sp>
        <p:nvSpPr>
          <p:cNvPr id="187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HTML Browsable documentation: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https://docs.datex2.eu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-&gt; Download current version -&gt; DATEX II Version 3.4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-&gt; HTML Model of DATEX II v3.4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-&gt; HTML UML Model v3.4 (browsable version):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https://docs.datex2.eu/_static/data/v3.4/umlmodel/html/index.htm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-&gt; Payload Publication -&gt; PayloadPublication classes (diagram) -&gt; SituationPublication -&gt; Situation -&gt; … hunt for Accident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WebTool - Concepts</a:t>
            </a:r>
          </a:p>
        </p:txBody>
      </p:sp>
      <p:sp>
        <p:nvSpPr>
          <p:cNvPr id="190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vložený-film.png" descr="vložený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-14254"/>
            <a:ext cx="11677650" cy="6105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WebTool - Show Time</a:t>
            </a:r>
          </a:p>
        </p:txBody>
      </p:sp>
      <p:sp>
        <p:nvSpPr>
          <p:cNvPr id="195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81000"/>
              </a:lnSpc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http://webtool.datex2.eu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xfrm>
            <a:off x="838200" y="1940907"/>
            <a:ext cx="10515600" cy="1673803"/>
          </a:xfrm>
          <a:prstGeom prst="rect">
            <a:avLst/>
          </a:prstGeom>
        </p:spPr>
        <p:txBody>
          <a:bodyPr/>
          <a:lstStyle/>
          <a:p>
            <a:r>
              <a:t>(JSON) Schema Files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838200" y="2347307"/>
            <a:ext cx="10515600" cy="16738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96111">
              <a:defRPr sz="5880"/>
            </a:pPr>
            <a:r>
              <a:t>DATEX II</a:t>
            </a:r>
          </a:p>
          <a:p>
            <a:pPr defTabSz="896111">
              <a:defRPr sz="5880"/>
            </a:pPr>
            <a:r>
              <a:t>Data Exchange System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200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Jan Vlčinský</a:t>
            </a:r>
          </a:p>
          <a:p>
            <a:pPr>
              <a:lnSpc>
                <a:spcPct val="81000"/>
              </a:lnSpc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jan.vlcinsky@tamtamresearch.com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36" y="1520606"/>
            <a:ext cx="11502450" cy="3184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xfrm>
            <a:off x="838200" y="2347307"/>
            <a:ext cx="10515600" cy="16738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96111">
              <a:defRPr sz="5880"/>
            </a:pPr>
            <a:r>
              <a:t>Workflow to develop</a:t>
            </a:r>
          </a:p>
          <a:p>
            <a:pPr defTabSz="896111">
              <a:defRPr sz="5880"/>
            </a:pPr>
            <a:r>
              <a:t>Data Structures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vložený-film.png" descr="vložený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21" y="333064"/>
            <a:ext cx="8267701" cy="506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838200" y="2347307"/>
            <a:ext cx="10515600" cy="16738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96111">
              <a:defRPr sz="5880"/>
            </a:pPr>
            <a:r>
              <a:t>Workflow to develop</a:t>
            </a:r>
          </a:p>
          <a:p>
            <a:pPr defTabSz="896111">
              <a:defRPr sz="5880"/>
            </a:pPr>
            <a:r>
              <a:t>Protocol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vložený-film.png" descr="vložený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00" y="172285"/>
            <a:ext cx="8305801" cy="533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PIM and PSM</a:t>
            </a:r>
          </a:p>
        </p:txBody>
      </p:sp>
      <p:sp>
        <p:nvSpPr>
          <p:cNvPr id="192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500" b="1"/>
            </a:pPr>
            <a:endParaRPr/>
          </a:p>
          <a:p>
            <a:pPr algn="ctr">
              <a:spcBef>
                <a:spcPts val="0"/>
              </a:spcBef>
              <a:defRPr sz="4500" b="1"/>
            </a:pPr>
            <a:r>
              <a:t>Platform Independent Model</a:t>
            </a:r>
          </a:p>
          <a:p>
            <a:pPr algn="ctr">
              <a:spcBef>
                <a:spcPts val="0"/>
              </a:spcBef>
              <a:defRPr sz="4500" b="1"/>
            </a:pPr>
            <a:r>
              <a:t>&amp;</a:t>
            </a:r>
          </a:p>
          <a:p>
            <a:pPr algn="ctr">
              <a:spcBef>
                <a:spcPts val="0"/>
              </a:spcBef>
              <a:defRPr sz="4500" b="1"/>
            </a:pPr>
            <a:r>
              <a:t>Platform Specific Model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vložený-film.png" descr="vložený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41" y="-1"/>
            <a:ext cx="7107975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FFAA00"/>
      </a:accent2>
      <a:accent3>
        <a:srgbClr val="A8AFCC"/>
      </a:accent3>
      <a:accent4>
        <a:srgbClr val="FF8D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FFAA00"/>
      </a:accent2>
      <a:accent3>
        <a:srgbClr val="A8AFCC"/>
      </a:accent3>
      <a:accent4>
        <a:srgbClr val="FF8D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e5edef-85f9-4451-be2b-0eafec9cde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600F8CA8CD8479B6B257BA6B4F277" ma:contentTypeVersion="10" ma:contentTypeDescription="Create a new document." ma:contentTypeScope="" ma:versionID="dd0c33ff6b81376b5bcd96a1ced3c683">
  <xsd:schema xmlns:xsd="http://www.w3.org/2001/XMLSchema" xmlns:xs="http://www.w3.org/2001/XMLSchema" xmlns:p="http://schemas.microsoft.com/office/2006/metadata/properties" xmlns:ns2="5ee5edef-85f9-4451-be2b-0eafec9cde1a" targetNamespace="http://schemas.microsoft.com/office/2006/metadata/properties" ma:root="true" ma:fieldsID="026e86fdf50f0c26552d4bd1a2c9280f" ns2:_="">
    <xsd:import namespace="5ee5edef-85f9-4451-be2b-0eafec9cd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5edef-85f9-4451-be2b-0eafec9cd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823dd3b-9f3a-4e6c-ab9d-658191cbd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CABAEE-0C23-40DA-8249-ED97497CD523}">
  <ds:schemaRefs>
    <ds:schemaRef ds:uri="http://schemas.microsoft.com/office/2006/metadata/properties"/>
    <ds:schemaRef ds:uri="http://schemas.microsoft.com/office/infopath/2007/PartnerControls"/>
    <ds:schemaRef ds:uri="5ee5edef-85f9-4451-be2b-0eafec9cde1a"/>
  </ds:schemaRefs>
</ds:datastoreItem>
</file>

<file path=customXml/itemProps2.xml><?xml version="1.0" encoding="utf-8"?>
<ds:datastoreItem xmlns:ds="http://schemas.openxmlformats.org/officeDocument/2006/customXml" ds:itemID="{36828A5F-8B6D-4299-B489-A6520B59B0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A0054F-F21E-43AE-A624-71A7E3617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e5edef-85f9-4451-be2b-0eafec9cd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Verdana</vt:lpstr>
      <vt:lpstr>Kantoorthema</vt:lpstr>
      <vt:lpstr>Workflow to develop DATEX II Data Exchange  System</vt:lpstr>
      <vt:lpstr>DATEX II Data Exchange System</vt:lpstr>
      <vt:lpstr>PowerPoint Presentation</vt:lpstr>
      <vt:lpstr>Workflow to develop Data Structures</vt:lpstr>
      <vt:lpstr>PowerPoint Presentation</vt:lpstr>
      <vt:lpstr>Workflow to develop Protocol</vt:lpstr>
      <vt:lpstr>PowerPoint Presentation</vt:lpstr>
      <vt:lpstr>PIM and PSM</vt:lpstr>
      <vt:lpstr>PowerPoint Presentation</vt:lpstr>
      <vt:lpstr>Time to get Practical</vt:lpstr>
      <vt:lpstr>Create Class Model &amp; (JSON) Schema for DATEX II Content</vt:lpstr>
      <vt:lpstr>The Plan</vt:lpstr>
      <vt:lpstr>Entering a Shopping Mall: Safer and Smarter With a Shopping List in Hand</vt:lpstr>
      <vt:lpstr>PowerPoint Presentation</vt:lpstr>
      <vt:lpstr>DATEX II Class Model</vt:lpstr>
      <vt:lpstr>WebTool - Concepts</vt:lpstr>
      <vt:lpstr>PowerPoint Presentation</vt:lpstr>
      <vt:lpstr>WebTool - Show Time</vt:lpstr>
      <vt:lpstr>(JSON) Schema Files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 to develop DATEX II Data Exchange  System</dc:title>
  <cp:lastModifiedBy>Martin van Ekelenburg</cp:lastModifiedBy>
  <cp:revision>1</cp:revision>
  <dcterms:modified xsi:type="dcterms:W3CDTF">2023-11-16T11:38:44Z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0x010100BD5600F8CA8CD8479B6B257BA6B4F277</vt:lpwstr>
  </property>
</Properties>
</file>